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5" r:id="rId25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0" Type="http://schemas.openxmlformats.org/officeDocument/2006/relationships/slide" Target="slides/slide13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4" name="Shape 10874"/>
        <p:cNvGrpSpPr/>
        <p:nvPr/>
      </p:nvGrpSpPr>
      <p:grpSpPr>
        <a:xfrm>
          <a:off x="0" y="0"/>
          <a:ext cx="0" cy="0"/>
          <a:chOff x="0" y="0"/>
          <a:chExt cx="0" cy="0"/>
        </a:xfrm>
      </p:grpSpPr>
      <p:sp>
        <p:nvSpPr>
          <p:cNvPr id="10875" name="Google Shape;10875;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6" name="Google Shape;10876;p1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88.xml"/><Relationship Id="rId2" Type="http://schemas.openxmlformats.org/officeDocument/2006/relationships/notesSlide" Target="../notesSlides/notesSlide130.xml"/></Relationships>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7" name="Shape 10877"/>
        <p:cNvGrpSpPr/>
        <p:nvPr/>
      </p:nvGrpSpPr>
      <p:grpSpPr>
        <a:xfrm>
          <a:off x="0" y="0"/>
          <a:ext cx="0" cy="0"/>
          <a:chOff x="0" y="0"/>
          <a:chExt cx="0" cy="0"/>
        </a:xfrm>
      </p:grpSpPr>
      <p:sp>
        <p:nvSpPr>
          <p:cNvPr id="10878" name="Google Shape;10878;p1560"/>
          <p:cNvSpPr txBox="1"/>
          <p:nvPr>
            <p:ph type="title"/>
          </p:nvPr>
        </p:nvSpPr>
        <p:spPr>
          <a:xfrm>
            <a:off x="990600" y="990600"/>
            <a:ext cx="7620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0" lang="en-US" sz="3200" u="sng">
                <a:solidFill>
                  <a:schemeClr val="dk1"/>
                </a:solidFill>
                <a:latin typeface="Comic Sans MS"/>
                <a:ea typeface="Comic Sans MS"/>
                <a:cs typeface="Comic Sans MS"/>
                <a:sym typeface="Comic Sans MS"/>
              </a:rPr>
              <a:t>Have you attended meetings on students and left feeling like nothing was accomplished?</a:t>
            </a:r>
            <a:br>
              <a:rPr lang="en-US" sz="3200">
                <a:solidFill>
                  <a:schemeClr val="dk1"/>
                </a:solidFill>
                <a:latin typeface="Comic Sans MS"/>
                <a:ea typeface="Comic Sans MS"/>
                <a:cs typeface="Comic Sans MS"/>
                <a:sym typeface="Comic Sans MS"/>
              </a:rPr>
            </a:br>
            <a:endParaRPr sz="3200">
              <a:solidFill>
                <a:schemeClr val="dk1"/>
              </a:solidFill>
              <a:latin typeface="Comic Sans MS"/>
              <a:ea typeface="Comic Sans MS"/>
              <a:cs typeface="Comic Sans MS"/>
              <a:sym typeface="Comic Sans MS"/>
            </a:endParaRPr>
          </a:p>
        </p:txBody>
      </p:sp>
      <p:sp>
        <p:nvSpPr>
          <p:cNvPr id="10879" name="Google Shape;10879;p1560"/>
          <p:cNvSpPr txBox="1"/>
          <p:nvPr>
            <p:ph idx="1" type="body"/>
          </p:nvPr>
        </p:nvSpPr>
        <p:spPr>
          <a:xfrm>
            <a:off x="990600" y="2438400"/>
            <a:ext cx="7620000" cy="41148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2400"/>
              <a:buFont typeface="Comic Sans MS"/>
              <a:buNone/>
            </a:pPr>
            <a:r>
              <a:rPr i="1" lang="en-US" sz="2400">
                <a:latin typeface="Comic Sans MS"/>
                <a:ea typeface="Comic Sans MS"/>
                <a:cs typeface="Comic Sans MS"/>
                <a:sym typeface="Comic Sans MS"/>
              </a:rPr>
              <a:t>Was the meeting…</a:t>
            </a:r>
            <a:endParaRPr/>
          </a:p>
          <a:p>
            <a:pPr indent="-285750" lvl="1" marL="742950" rtl="0" algn="l">
              <a:spcBef>
                <a:spcPts val="1200"/>
              </a:spcBef>
              <a:spcAft>
                <a:spcPts val="0"/>
              </a:spcAft>
              <a:buClr>
                <a:schemeClr val="dk1"/>
              </a:buClr>
              <a:buSzPts val="2400"/>
              <a:buFont typeface="Comic Sans MS"/>
              <a:buChar char="•"/>
            </a:pPr>
            <a:r>
              <a:rPr i="1" lang="en-US" sz="2400">
                <a:latin typeface="Comic Sans MS"/>
                <a:ea typeface="Comic Sans MS"/>
                <a:cs typeface="Comic Sans MS"/>
                <a:sym typeface="Comic Sans MS"/>
              </a:rPr>
              <a:t>  Unfocused with no clear agenda</a:t>
            </a:r>
            <a:endParaRPr/>
          </a:p>
          <a:p>
            <a:pPr indent="-285750" lvl="1" marL="742950" rtl="0" algn="l">
              <a:spcBef>
                <a:spcPts val="1200"/>
              </a:spcBef>
              <a:spcAft>
                <a:spcPts val="0"/>
              </a:spcAft>
              <a:buClr>
                <a:schemeClr val="dk1"/>
              </a:buClr>
              <a:buSzPts val="2400"/>
              <a:buFont typeface="Comic Sans MS"/>
              <a:buChar char="•"/>
            </a:pPr>
            <a:r>
              <a:rPr i="1" lang="en-US" sz="2400">
                <a:latin typeface="Comic Sans MS"/>
                <a:ea typeface="Comic Sans MS"/>
                <a:cs typeface="Comic Sans MS"/>
                <a:sym typeface="Comic Sans MS"/>
              </a:rPr>
              <a:t>  A gripe session about students and/or their parents</a:t>
            </a:r>
            <a:endParaRPr/>
          </a:p>
          <a:p>
            <a:pPr indent="-285750" lvl="1" marL="742950" rtl="0" algn="l">
              <a:spcBef>
                <a:spcPts val="1200"/>
              </a:spcBef>
              <a:spcAft>
                <a:spcPts val="0"/>
              </a:spcAft>
              <a:buClr>
                <a:schemeClr val="dk1"/>
              </a:buClr>
              <a:buSzPts val="2400"/>
              <a:buFont typeface="Comic Sans MS"/>
              <a:buChar char="•"/>
            </a:pPr>
            <a:r>
              <a:rPr i="1" lang="en-US" sz="2400">
                <a:latin typeface="Comic Sans MS"/>
                <a:ea typeface="Comic Sans MS"/>
                <a:cs typeface="Comic Sans MS"/>
                <a:sym typeface="Comic Sans MS"/>
              </a:rPr>
              <a:t>  Participants spend time trying to find a consequence that will “make” the student behave responsibly</a:t>
            </a:r>
            <a:endParaRPr/>
          </a:p>
          <a:p>
            <a:pPr indent="-285750" lvl="1" marL="742950" rtl="0" algn="l">
              <a:spcBef>
                <a:spcPts val="1200"/>
              </a:spcBef>
              <a:spcAft>
                <a:spcPts val="0"/>
              </a:spcAft>
              <a:buClr>
                <a:schemeClr val="dk1"/>
              </a:buClr>
              <a:buSzPts val="2400"/>
              <a:buFont typeface="Times New Roman"/>
              <a:buNone/>
            </a:pPr>
            <a:r>
              <a:t/>
            </a:r>
            <a:endParaRPr i="1" sz="2400">
              <a:latin typeface="Comic Sans MS"/>
              <a:ea typeface="Comic Sans MS"/>
              <a:cs typeface="Comic Sans MS"/>
              <a:sym typeface="Comic Sans MS"/>
            </a:endParaRPr>
          </a:p>
          <a:p>
            <a:pPr indent="-139700" lvl="0" marL="342900" rtl="0" algn="l">
              <a:spcBef>
                <a:spcPts val="640"/>
              </a:spcBef>
              <a:spcAft>
                <a:spcPts val="0"/>
              </a:spcAft>
              <a:buClr>
                <a:schemeClr val="dk1"/>
              </a:buClr>
              <a:buSzPts val="3200"/>
              <a:buFont typeface="Times New Roman"/>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